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69200" cy="10693400"/>
  <p:notesSz cx="75692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4954"/>
            <a:ext cx="6433820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88304"/>
            <a:ext cx="529844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3113" y="1478280"/>
            <a:ext cx="5702972" cy="1637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699" y="3367809"/>
            <a:ext cx="5763801" cy="2376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44862"/>
            <a:ext cx="242214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woodboxdigital.com/seo-services-india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woodboxdigital.com/seo-services-mumbai" TargetMode="External"/><Relationship Id="rId3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woodboxdigital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2540" marR="5080">
              <a:lnSpc>
                <a:spcPct val="110200"/>
              </a:lnSpc>
              <a:spcBef>
                <a:spcPts val="100"/>
              </a:spcBef>
            </a:pPr>
            <a:r>
              <a:rPr dirty="0" spc="-5"/>
              <a:t>How to Improve Google Search </a:t>
            </a:r>
            <a:r>
              <a:rPr dirty="0" spc="-875"/>
              <a:t> </a:t>
            </a:r>
            <a:r>
              <a:rPr dirty="0" spc="-5"/>
              <a:t>Ranking with SEO Services in </a:t>
            </a:r>
            <a:r>
              <a:rPr dirty="0"/>
              <a:t> </a:t>
            </a:r>
            <a:r>
              <a:rPr dirty="0" spc="-5"/>
              <a:t>India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699" y="3367809"/>
            <a:ext cx="5755005" cy="2376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0200"/>
              </a:lnSpc>
              <a:spcBef>
                <a:spcPts val="100"/>
              </a:spcBef>
            </a:pPr>
            <a:r>
              <a:rPr dirty="0" sz="1400" spc="-5">
                <a:latin typeface="Arial MT"/>
                <a:cs typeface="Arial MT"/>
              </a:rPr>
              <a:t>In the ever-evolving digital landscape, having </a:t>
            </a:r>
            <a:r>
              <a:rPr dirty="0" sz="1400">
                <a:latin typeface="Arial MT"/>
                <a:cs typeface="Arial MT"/>
              </a:rPr>
              <a:t>a </a:t>
            </a:r>
            <a:r>
              <a:rPr dirty="0" sz="1400" spc="-5">
                <a:latin typeface="Arial MT"/>
                <a:cs typeface="Arial MT"/>
              </a:rPr>
              <a:t>strong online presence is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crucial for businesses of all sizes. One of the most </a:t>
            </a:r>
            <a:r>
              <a:rPr dirty="0" sz="1400" spc="-10">
                <a:latin typeface="Arial MT"/>
                <a:cs typeface="Arial MT"/>
              </a:rPr>
              <a:t>effective </a:t>
            </a:r>
            <a:r>
              <a:rPr dirty="0" sz="1400" spc="-5">
                <a:latin typeface="Arial MT"/>
                <a:cs typeface="Arial MT"/>
              </a:rPr>
              <a:t>ways to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enhance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visibility</a:t>
            </a:r>
            <a:r>
              <a:rPr dirty="0" sz="1400" spc="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is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by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leveraging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</a:t>
            </a:r>
            <a:r>
              <a:rPr dirty="0" sz="1400" spc="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expertise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of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SEO</a:t>
            </a:r>
            <a:r>
              <a:rPr dirty="0" sz="1400" spc="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services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and search engine optimization companies in India. India, with its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burgeoning digital marketing </a:t>
            </a:r>
            <a:r>
              <a:rPr dirty="0" sz="1400" spc="-20">
                <a:latin typeface="Arial MT"/>
                <a:cs typeface="Arial MT"/>
              </a:rPr>
              <a:t>industry, </a:t>
            </a:r>
            <a:r>
              <a:rPr dirty="0" sz="1400" spc="-10">
                <a:latin typeface="Arial MT"/>
                <a:cs typeface="Arial MT"/>
              </a:rPr>
              <a:t>offers </a:t>
            </a:r>
            <a:r>
              <a:rPr dirty="0" sz="1400" spc="-5">
                <a:latin typeface="Arial MT"/>
                <a:cs typeface="Arial MT"/>
              </a:rPr>
              <a:t>plenty of opportunities for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businesses</a:t>
            </a:r>
            <a:r>
              <a:rPr dirty="0" sz="1400" spc="3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to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optimise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their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websites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and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climb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search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engine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results pages (SERPs). In this blog post, we'll explore how you can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harness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power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of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u="heavy" sz="14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SEO</a:t>
            </a:r>
            <a:r>
              <a:rPr dirty="0" u="heavy" sz="1400" spc="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dirty="0" u="heavy" sz="14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services</a:t>
            </a:r>
            <a:r>
              <a:rPr dirty="0" u="heavy" sz="1400" spc="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dirty="0" u="heavy" sz="14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in</a:t>
            </a:r>
            <a:r>
              <a:rPr dirty="0" u="heavy" sz="1400" spc="4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dirty="0" u="heavy" sz="14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India</a:t>
            </a:r>
            <a:r>
              <a:rPr dirty="0" sz="1400" spc="45">
                <a:solidFill>
                  <a:srgbClr val="1154CC"/>
                </a:solidFill>
                <a:latin typeface="Arial MT"/>
                <a:cs typeface="Arial MT"/>
                <a:hlinkClick r:id="rId2"/>
              </a:rPr>
              <a:t> </a:t>
            </a:r>
            <a:r>
              <a:rPr dirty="0" sz="1400" spc="-5">
                <a:latin typeface="Arial MT"/>
                <a:cs typeface="Arial MT"/>
              </a:rPr>
              <a:t>and</a:t>
            </a:r>
            <a:r>
              <a:rPr dirty="0" sz="1400" spc="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collaboration</a:t>
            </a:r>
            <a:r>
              <a:rPr dirty="0" sz="1400" spc="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with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search engine optimization companies to achieve higher search rankings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and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ultimately drive more </a:t>
            </a:r>
            <a:r>
              <a:rPr dirty="0" sz="1400" spc="-10">
                <a:latin typeface="Arial MT"/>
                <a:cs typeface="Arial MT"/>
              </a:rPr>
              <a:t>traffic </a:t>
            </a:r>
            <a:r>
              <a:rPr dirty="0" sz="1400" spc="-5">
                <a:latin typeface="Arial MT"/>
                <a:cs typeface="Arial MT"/>
              </a:rPr>
              <a:t>to your website.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450" y="933450"/>
            <a:ext cx="1523999" cy="4762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3450" y="5869514"/>
            <a:ext cx="5688177" cy="33525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90674"/>
            <a:ext cx="5721350" cy="8588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Target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Keywords: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Foundation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of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SEO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marL="12700" marR="208279">
              <a:lnSpc>
                <a:spcPct val="110200"/>
              </a:lnSpc>
              <a:spcBef>
                <a:spcPts val="5"/>
              </a:spcBef>
            </a:pPr>
            <a:r>
              <a:rPr dirty="0" sz="1400" spc="-5">
                <a:latin typeface="Arial MT"/>
                <a:cs typeface="Arial MT"/>
              </a:rPr>
              <a:t>Keywords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are the cornerstone of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any successful SEO </a:t>
            </a:r>
            <a:r>
              <a:rPr dirty="0" sz="1400" spc="-20">
                <a:latin typeface="Arial MT"/>
                <a:cs typeface="Arial MT"/>
              </a:rPr>
              <a:t>strategy,</a:t>
            </a:r>
            <a:r>
              <a:rPr dirty="0" sz="1400" spc="-5">
                <a:latin typeface="Arial MT"/>
                <a:cs typeface="Arial MT"/>
              </a:rPr>
              <a:t> and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working with an experienced SEO optimization company can help you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identify and leverage the right keywords. They are the words and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phrases that users enter into search engines when looking for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information,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products,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services.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80">
                <a:latin typeface="Arial MT"/>
                <a:cs typeface="Arial MT"/>
              </a:rPr>
              <a:t>To</a:t>
            </a:r>
            <a:r>
              <a:rPr dirty="0" sz="1400" spc="-5">
                <a:latin typeface="Arial MT"/>
                <a:cs typeface="Arial MT"/>
              </a:rPr>
              <a:t> improve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Google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search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ranking, you must identify relevant and target keywords that align with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business.</a:t>
            </a:r>
            <a:endParaRPr sz="1400">
              <a:latin typeface="Arial MT"/>
              <a:cs typeface="Arial MT"/>
            </a:endParaRPr>
          </a:p>
          <a:p>
            <a:pPr marL="12700" marR="31115">
              <a:lnSpc>
                <a:spcPct val="110200"/>
              </a:lnSpc>
            </a:pPr>
            <a:r>
              <a:rPr dirty="0" sz="1400" spc="-5">
                <a:latin typeface="Arial MT"/>
                <a:cs typeface="Arial MT"/>
              </a:rPr>
              <a:t>Keyword research is the first step in this process. SEO professionals in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India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can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help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</a:t>
            </a:r>
            <a:r>
              <a:rPr dirty="0" sz="1400" spc="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identify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high-traffic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keywords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with</a:t>
            </a:r>
            <a:r>
              <a:rPr dirty="0" sz="1400" spc="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potential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to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bring in more visitors. Keyword intent, or the reason behind </a:t>
            </a:r>
            <a:r>
              <a:rPr dirty="0" sz="1400">
                <a:latin typeface="Arial MT"/>
                <a:cs typeface="Arial MT"/>
              </a:rPr>
              <a:t>a </a:t>
            </a:r>
            <a:r>
              <a:rPr dirty="0" sz="1400" spc="-5">
                <a:latin typeface="Arial MT"/>
                <a:cs typeface="Arial MT"/>
              </a:rPr>
              <a:t>user's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search, is also crucial. Understanding whether users are looking for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information, products, or services will help you create content that aligns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with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their needs.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On-Page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Optimization:</a:t>
            </a:r>
            <a:r>
              <a:rPr dirty="0" sz="1400" spc="-15" b="1">
                <a:latin typeface="Arial"/>
                <a:cs typeface="Arial"/>
              </a:rPr>
              <a:t> Fine-Tuning </a:t>
            </a:r>
            <a:r>
              <a:rPr dirty="0" sz="1400" spc="-30" b="1">
                <a:latin typeface="Arial"/>
                <a:cs typeface="Arial"/>
              </a:rPr>
              <a:t>Your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Website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ct val="110200"/>
              </a:lnSpc>
              <a:spcBef>
                <a:spcPts val="5"/>
              </a:spcBef>
            </a:pPr>
            <a:r>
              <a:rPr dirty="0" sz="1400" spc="-5">
                <a:latin typeface="Arial MT"/>
                <a:cs typeface="Arial MT"/>
              </a:rPr>
              <a:t>Once you have your target keywords, including those recommended by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 best-rated SEO companies, it's time to implement them strategically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throughout your website. On-page optimization involves optimising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various elements of your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website to make it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more search </a:t>
            </a:r>
            <a:r>
              <a:rPr dirty="0" sz="1400" spc="-15">
                <a:latin typeface="Arial MT"/>
                <a:cs typeface="Arial MT"/>
              </a:rPr>
              <a:t>engine-friendly. </a:t>
            </a:r>
            <a:r>
              <a:rPr dirty="0" sz="1400" spc="-37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This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includes: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 MT"/>
              <a:cs typeface="Arial MT"/>
            </a:endParaRPr>
          </a:p>
          <a:p>
            <a:pPr marL="469900" marR="94615">
              <a:lnSpc>
                <a:spcPct val="110200"/>
              </a:lnSpc>
            </a:pPr>
            <a:r>
              <a:rPr dirty="0" sz="1400" spc="-10" b="1">
                <a:latin typeface="Arial"/>
                <a:cs typeface="Arial"/>
              </a:rPr>
              <a:t>Title </a:t>
            </a:r>
            <a:r>
              <a:rPr dirty="0" sz="1400" spc="-30" b="1">
                <a:latin typeface="Arial"/>
                <a:cs typeface="Arial"/>
              </a:rPr>
              <a:t>Tags </a:t>
            </a:r>
            <a:r>
              <a:rPr dirty="0" sz="1400" spc="-5" b="1">
                <a:latin typeface="Arial"/>
                <a:cs typeface="Arial"/>
              </a:rPr>
              <a:t>and Meta Descriptions: </a:t>
            </a:r>
            <a:r>
              <a:rPr dirty="0" sz="1400" spc="-5">
                <a:latin typeface="Arial MT"/>
                <a:cs typeface="Arial MT"/>
              </a:rPr>
              <a:t>Crafting compelling titles and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meta descriptions that incorporate your target keywords can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significantly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impact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click-through rates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from the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SERPs.</a:t>
            </a:r>
            <a:endParaRPr sz="1400">
              <a:latin typeface="Arial MT"/>
              <a:cs typeface="Arial MT"/>
            </a:endParaRPr>
          </a:p>
          <a:p>
            <a:pPr marL="469900" marR="160020">
              <a:lnSpc>
                <a:spcPct val="110200"/>
              </a:lnSpc>
            </a:pPr>
            <a:r>
              <a:rPr dirty="0" sz="1400" spc="-5" b="1">
                <a:latin typeface="Arial"/>
                <a:cs typeface="Arial"/>
              </a:rPr>
              <a:t>High-Quality Content: </a:t>
            </a:r>
            <a:r>
              <a:rPr dirty="0" sz="1400" spc="-5">
                <a:latin typeface="Arial MT"/>
                <a:cs typeface="Arial MT"/>
              </a:rPr>
              <a:t>Creating valuable, well-researched, and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engaging content is essential. Content should not only contain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 keywords but also provide genuine value to your audience.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 b="1">
                <a:latin typeface="Arial"/>
                <a:cs typeface="Arial"/>
              </a:rPr>
              <a:t>Header </a:t>
            </a:r>
            <a:r>
              <a:rPr dirty="0" sz="1400" spc="-25" b="1">
                <a:latin typeface="Arial"/>
                <a:cs typeface="Arial"/>
              </a:rPr>
              <a:t>Tags: </a:t>
            </a:r>
            <a:r>
              <a:rPr dirty="0" sz="1400" spc="-5">
                <a:latin typeface="Arial MT"/>
                <a:cs typeface="Arial MT"/>
              </a:rPr>
              <a:t>Properly structuring your content with header tags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(H1, H2, H3, etc.) makes it easier for search engines to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understand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 content's </a:t>
            </a:r>
            <a:r>
              <a:rPr dirty="0" sz="1400" spc="-15">
                <a:latin typeface="Arial MT"/>
                <a:cs typeface="Arial MT"/>
              </a:rPr>
              <a:t>hierarchy.</a:t>
            </a:r>
            <a:endParaRPr sz="1400">
              <a:latin typeface="Arial MT"/>
              <a:cs typeface="Arial MT"/>
            </a:endParaRPr>
          </a:p>
          <a:p>
            <a:pPr algn="just" marL="469900" marR="317500">
              <a:lnSpc>
                <a:spcPct val="110200"/>
              </a:lnSpc>
            </a:pPr>
            <a:r>
              <a:rPr dirty="0" sz="1400" spc="-5" b="1">
                <a:latin typeface="Arial"/>
                <a:cs typeface="Arial"/>
              </a:rPr>
              <a:t>URL Structure: </a:t>
            </a:r>
            <a:r>
              <a:rPr dirty="0" sz="1400" spc="-5">
                <a:latin typeface="Arial MT"/>
                <a:cs typeface="Arial MT"/>
              </a:rPr>
              <a:t>Keep your URLs concise and include relevant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keywords. </a:t>
            </a:r>
            <a:r>
              <a:rPr dirty="0" sz="1400" spc="-10">
                <a:latin typeface="Arial MT"/>
                <a:cs typeface="Arial MT"/>
              </a:rPr>
              <a:t>Avoid </a:t>
            </a:r>
            <a:r>
              <a:rPr dirty="0" sz="1400" spc="-5">
                <a:latin typeface="Arial MT"/>
                <a:cs typeface="Arial MT"/>
              </a:rPr>
              <a:t>long, convoluted URLs that may confuse both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users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and search engines.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68913"/>
            <a:ext cx="5699125" cy="190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315595">
              <a:lnSpc>
                <a:spcPct val="1102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Internal Linking: </a:t>
            </a:r>
            <a:r>
              <a:rPr dirty="0" sz="1400" spc="-5">
                <a:latin typeface="Arial MT"/>
                <a:cs typeface="Arial MT"/>
              </a:rPr>
              <a:t>Linking to other relevant pages within your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website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improves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navigation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and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helps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distribute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link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15">
                <a:latin typeface="Arial MT"/>
                <a:cs typeface="Arial MT"/>
              </a:rPr>
              <a:t>authority.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10200"/>
              </a:lnSpc>
            </a:pPr>
            <a:r>
              <a:rPr dirty="0" sz="1400" spc="-5">
                <a:latin typeface="Arial MT"/>
                <a:cs typeface="Arial MT"/>
              </a:rPr>
              <a:t>If you are in any metropolitan </a:t>
            </a:r>
            <a:r>
              <a:rPr dirty="0" sz="1400" spc="-25">
                <a:latin typeface="Arial MT"/>
                <a:cs typeface="Arial MT"/>
              </a:rPr>
              <a:t>city, </a:t>
            </a:r>
            <a:r>
              <a:rPr dirty="0" sz="1400" spc="-5">
                <a:latin typeface="Arial MT"/>
                <a:cs typeface="Arial MT"/>
              </a:rPr>
              <a:t>such as Mumbai,Delhi, Kolkata, or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Chenni services like </a:t>
            </a:r>
            <a:r>
              <a:rPr dirty="0" u="heavy" sz="14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SEO services in Mumbai</a:t>
            </a:r>
            <a:r>
              <a:rPr dirty="0" sz="1400" spc="-5">
                <a:solidFill>
                  <a:srgbClr val="1154CC"/>
                </a:solidFill>
                <a:latin typeface="Arial MT"/>
                <a:cs typeface="Arial MT"/>
                <a:hlinkClick r:id="rId2"/>
              </a:rPr>
              <a:t> </a:t>
            </a:r>
            <a:r>
              <a:rPr dirty="0" sz="1400" spc="-5">
                <a:latin typeface="Arial MT"/>
                <a:cs typeface="Arial MT"/>
              </a:rPr>
              <a:t>can be instrumental in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optimising your website's on-page elements, making it more attractive to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search engines and increasing your chances of ranking higher in search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results.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700" y="7116880"/>
            <a:ext cx="5744845" cy="2640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Arial"/>
                <a:cs typeface="Arial"/>
              </a:rPr>
              <a:t>SERP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Analysis: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Gaining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Competitive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Edge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ct val="110200"/>
              </a:lnSpc>
              <a:spcBef>
                <a:spcPts val="5"/>
              </a:spcBef>
            </a:pPr>
            <a:r>
              <a:rPr dirty="0" sz="1400" spc="-5">
                <a:latin typeface="Arial MT"/>
                <a:cs typeface="Arial MT"/>
              </a:rPr>
              <a:t>Staying ahead of the competition is crucial in the online world. In India's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competitive digital landscape, conducting SERP analysis can provide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valuable insights. SEO professionals can help you analyse the SERPs to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understand what your competitors are doing and identify gaps in their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strategies.</a:t>
            </a:r>
            <a:endParaRPr sz="1400">
              <a:latin typeface="Arial MT"/>
              <a:cs typeface="Arial MT"/>
            </a:endParaRPr>
          </a:p>
          <a:p>
            <a:pPr marL="12700" marR="201930">
              <a:lnSpc>
                <a:spcPct val="110200"/>
              </a:lnSpc>
            </a:pPr>
            <a:r>
              <a:rPr dirty="0" sz="1400" spc="-5">
                <a:latin typeface="Arial MT"/>
                <a:cs typeface="Arial MT"/>
              </a:rPr>
              <a:t>By studying the top-ranking pages for your target keywords, you can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gain insights into the content format, length, and quality that resonates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with users. This information allows you to tailor your content and SEO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strategy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to outperform your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competitors.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450" y="3049534"/>
            <a:ext cx="5734050" cy="38195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90674"/>
            <a:ext cx="5744845" cy="8792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Arial"/>
                <a:cs typeface="Arial"/>
              </a:rPr>
              <a:t>Technical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SEO: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The Backbone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of </a:t>
            </a:r>
            <a:r>
              <a:rPr dirty="0" sz="1400" spc="-30" b="1">
                <a:latin typeface="Arial"/>
                <a:cs typeface="Arial"/>
              </a:rPr>
              <a:t>Your</a:t>
            </a:r>
            <a:r>
              <a:rPr dirty="0" sz="1400" spc="-10" b="1">
                <a:latin typeface="Arial"/>
                <a:cs typeface="Arial"/>
              </a:rPr>
              <a:t> Website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Arial"/>
              <a:cs typeface="Arial"/>
            </a:endParaRPr>
          </a:p>
          <a:p>
            <a:pPr marL="12700" marR="212725">
              <a:lnSpc>
                <a:spcPct val="110200"/>
              </a:lnSpc>
              <a:spcBef>
                <a:spcPts val="5"/>
              </a:spcBef>
            </a:pPr>
            <a:r>
              <a:rPr dirty="0" sz="1400" spc="-25">
                <a:latin typeface="Arial MT"/>
                <a:cs typeface="Arial MT"/>
              </a:rPr>
              <a:t>Technical </a:t>
            </a:r>
            <a:r>
              <a:rPr dirty="0" sz="1400" spc="-5">
                <a:latin typeface="Arial MT"/>
                <a:cs typeface="Arial MT"/>
              </a:rPr>
              <a:t>SEO is often overlooked but is essential for </a:t>
            </a:r>
            <a:r>
              <a:rPr dirty="0" sz="1400">
                <a:latin typeface="Arial MT"/>
                <a:cs typeface="Arial MT"/>
              </a:rPr>
              <a:t>a </a:t>
            </a:r>
            <a:r>
              <a:rPr dirty="0" sz="1400" spc="-5">
                <a:latin typeface="Arial MT"/>
                <a:cs typeface="Arial MT"/>
              </a:rPr>
              <a:t>well-optimised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website. It involves optimising the technical aspects of your site to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enhance its crawlability and indexability by search engines. </a:t>
            </a:r>
            <a:r>
              <a:rPr dirty="0" sz="1400" spc="-25">
                <a:latin typeface="Arial MT"/>
                <a:cs typeface="Arial MT"/>
              </a:rPr>
              <a:t>Technical 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SEO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elements include:</a:t>
            </a:r>
            <a:endParaRPr sz="1400">
              <a:latin typeface="Arial MT"/>
              <a:cs typeface="Arial MT"/>
            </a:endParaRPr>
          </a:p>
          <a:p>
            <a:pPr marL="469900" marR="506095">
              <a:lnSpc>
                <a:spcPct val="110200"/>
              </a:lnSpc>
            </a:pPr>
            <a:r>
              <a:rPr dirty="0" sz="1400" spc="-5" b="1">
                <a:latin typeface="Arial"/>
                <a:cs typeface="Arial"/>
              </a:rPr>
              <a:t>Site Speed: </a:t>
            </a:r>
            <a:r>
              <a:rPr dirty="0" sz="1400" spc="-5">
                <a:latin typeface="Arial MT"/>
                <a:cs typeface="Arial MT"/>
              </a:rPr>
              <a:t>Faster-loading websites rank </a:t>
            </a:r>
            <a:r>
              <a:rPr dirty="0" sz="1400" spc="-15">
                <a:latin typeface="Arial MT"/>
                <a:cs typeface="Arial MT"/>
              </a:rPr>
              <a:t>higher. </a:t>
            </a:r>
            <a:r>
              <a:rPr dirty="0" sz="1400" spc="-5">
                <a:latin typeface="Arial MT"/>
                <a:cs typeface="Arial MT"/>
              </a:rPr>
              <a:t>Optimising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images, reducing server response times, and using content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delivery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networks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(CDNs)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can help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improve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site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speed.</a:t>
            </a:r>
            <a:endParaRPr sz="1400">
              <a:latin typeface="Arial MT"/>
              <a:cs typeface="Arial MT"/>
            </a:endParaRPr>
          </a:p>
          <a:p>
            <a:pPr marL="469900" marR="200660">
              <a:lnSpc>
                <a:spcPct val="110200"/>
              </a:lnSpc>
            </a:pPr>
            <a:r>
              <a:rPr dirty="0" sz="1400" spc="-5" b="1">
                <a:latin typeface="Arial"/>
                <a:cs typeface="Arial"/>
              </a:rPr>
              <a:t>Mobile-Friendliness: </a:t>
            </a:r>
            <a:r>
              <a:rPr dirty="0" sz="1400" spc="-5">
                <a:latin typeface="Arial MT"/>
                <a:cs typeface="Arial MT"/>
              </a:rPr>
              <a:t>With the rise of mobile browsing, having </a:t>
            </a:r>
            <a:r>
              <a:rPr dirty="0" sz="1400">
                <a:latin typeface="Arial MT"/>
                <a:cs typeface="Arial MT"/>
              </a:rPr>
              <a:t>a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mobile-responsive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website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is crucial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for SEO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success.</a:t>
            </a:r>
            <a:endParaRPr sz="14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</a:pPr>
            <a:r>
              <a:rPr dirty="0" sz="1400" spc="-5" b="1">
                <a:latin typeface="Arial"/>
                <a:cs typeface="Arial"/>
              </a:rPr>
              <a:t>Schema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Markup: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>
                <a:latin typeface="Arial MT"/>
                <a:cs typeface="Arial MT"/>
              </a:rPr>
              <a:t>Implementing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structured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data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markup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can</a:t>
            </a:r>
            <a:endParaRPr sz="14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170"/>
              </a:spcBef>
            </a:pPr>
            <a:r>
              <a:rPr dirty="0" sz="1400" spc="-5">
                <a:latin typeface="Arial MT"/>
                <a:cs typeface="Arial MT"/>
              </a:rPr>
              <a:t>.enhance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display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of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content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in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search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results.</a:t>
            </a:r>
            <a:endParaRPr sz="1400">
              <a:latin typeface="Arial MT"/>
              <a:cs typeface="Arial MT"/>
            </a:endParaRPr>
          </a:p>
          <a:p>
            <a:pPr marL="469900" marR="111125">
              <a:lnSpc>
                <a:spcPct val="110200"/>
              </a:lnSpc>
            </a:pPr>
            <a:r>
              <a:rPr dirty="0" sz="1400" spc="-5" b="1">
                <a:latin typeface="Arial"/>
                <a:cs typeface="Arial"/>
              </a:rPr>
              <a:t>XML Sitemaps: </a:t>
            </a:r>
            <a:r>
              <a:rPr dirty="0" sz="1400" spc="-5">
                <a:latin typeface="Arial MT"/>
                <a:cs typeface="Arial MT"/>
              </a:rPr>
              <a:t>Creating and submitting XML sitemaps to search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engines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ensures all your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pages are indexed.</a:t>
            </a:r>
            <a:endParaRPr sz="1400">
              <a:latin typeface="Arial MT"/>
              <a:cs typeface="Arial MT"/>
            </a:endParaRPr>
          </a:p>
          <a:p>
            <a:pPr marL="469900" marR="446405">
              <a:lnSpc>
                <a:spcPct val="110200"/>
              </a:lnSpc>
            </a:pPr>
            <a:r>
              <a:rPr dirty="0" sz="1400" spc="-5" b="1">
                <a:latin typeface="Arial"/>
                <a:cs typeface="Arial"/>
              </a:rPr>
              <a:t>HTTPS: </a:t>
            </a:r>
            <a:r>
              <a:rPr dirty="0" sz="1400" spc="-5">
                <a:latin typeface="Arial MT"/>
                <a:cs typeface="Arial MT"/>
              </a:rPr>
              <a:t>Secure websites are favoured by search engines, so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investing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in an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SSL certificate is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essential.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SEO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and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Business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Relations: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Symbiotic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Connection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marL="12700" marR="307340">
              <a:lnSpc>
                <a:spcPct val="110200"/>
              </a:lnSpc>
            </a:pPr>
            <a:r>
              <a:rPr dirty="0" sz="1400" spc="-5">
                <a:latin typeface="Arial MT"/>
                <a:cs typeface="Arial MT"/>
              </a:rPr>
              <a:t>In the digital age, SEO and business relations cannot be separated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when considering how to boost website ranking in Google. </a:t>
            </a:r>
            <a:r>
              <a:rPr dirty="0" sz="1400" spc="-35">
                <a:latin typeface="Arial MT"/>
                <a:cs typeface="Arial MT"/>
              </a:rPr>
              <a:t>Your </a:t>
            </a:r>
            <a:r>
              <a:rPr dirty="0" sz="1400" spc="-5">
                <a:latin typeface="Arial MT"/>
                <a:cs typeface="Arial MT"/>
              </a:rPr>
              <a:t>SEO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efforts </a:t>
            </a:r>
            <a:r>
              <a:rPr dirty="0" sz="1400" spc="-5">
                <a:latin typeface="Arial MT"/>
                <a:cs typeface="Arial MT"/>
              </a:rPr>
              <a:t>can significantly impact your online reputation and customer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perception. Negative reviews, slow loading times, and poor mobile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experiences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can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deter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potential customers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and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harm your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brand.</a:t>
            </a:r>
            <a:endParaRPr sz="1400">
              <a:latin typeface="Arial MT"/>
              <a:cs typeface="Arial MT"/>
            </a:endParaRPr>
          </a:p>
          <a:p>
            <a:pPr marL="12700" marR="24130">
              <a:lnSpc>
                <a:spcPct val="110200"/>
              </a:lnSpc>
            </a:pPr>
            <a:r>
              <a:rPr dirty="0" sz="1400" spc="-15">
                <a:latin typeface="Arial MT"/>
                <a:cs typeface="Arial MT"/>
              </a:rPr>
              <a:t>Conversely, </a:t>
            </a:r>
            <a:r>
              <a:rPr dirty="0" sz="1400" spc="-5">
                <a:latin typeface="Arial MT"/>
                <a:cs typeface="Arial MT"/>
              </a:rPr>
              <a:t>positive SEO practices, like providing valuable content, </a:t>
            </a:r>
            <a:r>
              <a:rPr dirty="0" sz="1400">
                <a:latin typeface="Arial MT"/>
                <a:cs typeface="Arial MT"/>
              </a:rPr>
              <a:t>a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user-friendly website, and quick-loading pages, can enhance user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satisfaction and bolster your reputation. This, in turn, can lead to positive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reviews and referrals, strengthening your business relations while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contributing</a:t>
            </a:r>
            <a:r>
              <a:rPr dirty="0" sz="1400" spc="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to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overall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improvement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of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website's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Google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ranking.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Improve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Website </a:t>
            </a:r>
            <a:r>
              <a:rPr dirty="0" sz="1400" spc="-5" b="1">
                <a:latin typeface="Arial"/>
                <a:cs typeface="Arial"/>
              </a:rPr>
              <a:t>Ranking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with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SEO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Services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India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Arial"/>
              <a:cs typeface="Arial"/>
            </a:endParaRPr>
          </a:p>
          <a:p>
            <a:pPr algn="just" marL="12700" marR="5080">
              <a:lnSpc>
                <a:spcPct val="110200"/>
              </a:lnSpc>
            </a:pPr>
            <a:r>
              <a:rPr dirty="0" sz="1400" spc="-5">
                <a:latin typeface="Arial MT"/>
                <a:cs typeface="Arial MT"/>
              </a:rPr>
              <a:t>In conclusion, improving your Google search ranking with the assistance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of SEO services in India, is </a:t>
            </a:r>
            <a:r>
              <a:rPr dirty="0" sz="1400">
                <a:latin typeface="Arial MT"/>
                <a:cs typeface="Arial MT"/>
              </a:rPr>
              <a:t>a </a:t>
            </a:r>
            <a:r>
              <a:rPr dirty="0" sz="1400" spc="-5">
                <a:latin typeface="Arial MT"/>
                <a:cs typeface="Arial MT"/>
              </a:rPr>
              <a:t>powerful strategy for enhancing your online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visibility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and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attracting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more potential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customers.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By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targeting the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right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868913"/>
            <a:ext cx="5731510" cy="1906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200"/>
              </a:lnSpc>
              <a:spcBef>
                <a:spcPts val="100"/>
              </a:spcBef>
            </a:pPr>
            <a:r>
              <a:rPr dirty="0" sz="1400" spc="-5">
                <a:latin typeface="Arial MT"/>
                <a:cs typeface="Arial MT"/>
              </a:rPr>
              <a:t>keywords,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optimising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on-page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elements,</a:t>
            </a:r>
            <a:r>
              <a:rPr dirty="0" sz="1400" spc="6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conducting</a:t>
            </a:r>
            <a:r>
              <a:rPr dirty="0" sz="1400" spc="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SERP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analysis, addressing technical SEO issues, and nurturing positive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business relations, you can climb the SERPs and stay ahead of your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competition. In India's dynamic digital landscape, partnering with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experienced SEO professionals, such as </a:t>
            </a:r>
            <a:r>
              <a:rPr dirty="0" u="heavy" sz="1400" spc="-10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Wood </a:t>
            </a:r>
            <a:r>
              <a:rPr dirty="0" u="heavy" sz="1400" spc="-5">
                <a:solidFill>
                  <a:srgbClr val="1154CC"/>
                </a:solidFill>
                <a:uFill>
                  <a:solidFill>
                    <a:srgbClr val="1154CC"/>
                  </a:solidFill>
                </a:uFill>
                <a:latin typeface="Arial MT"/>
                <a:cs typeface="Arial MT"/>
                <a:hlinkClick r:id="rId2"/>
              </a:rPr>
              <a:t>Box Digital</a:t>
            </a:r>
            <a:r>
              <a:rPr dirty="0" sz="1400" spc="-5">
                <a:latin typeface="Arial MT"/>
                <a:cs typeface="Arial MT"/>
              </a:rPr>
              <a:t>, can make all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the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difference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in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achieving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online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marketing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goals.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Don't</a:t>
            </a:r>
            <a:r>
              <a:rPr dirty="0" sz="1400" spc="4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miss</a:t>
            </a:r>
            <a:r>
              <a:rPr dirty="0" sz="1400" spc="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out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on the immense potential that SEO services in India can </a:t>
            </a:r>
            <a:r>
              <a:rPr dirty="0" sz="1400" spc="-10">
                <a:latin typeface="Arial MT"/>
                <a:cs typeface="Arial MT"/>
              </a:rPr>
              <a:t>offer </a:t>
            </a:r>
            <a:r>
              <a:rPr dirty="0" sz="1400" spc="-5">
                <a:latin typeface="Arial MT"/>
                <a:cs typeface="Arial MT"/>
              </a:rPr>
              <a:t>to boost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your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business's online success.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154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Improve Google Search Ranking with SEO Services in India</dc:title>
  <dcterms:created xsi:type="dcterms:W3CDTF">2023-09-27T10:49:02Z</dcterms:created>
  <dcterms:modified xsi:type="dcterms:W3CDTF">2023-09-27T10:49:02Z</dcterms:modified>
</cp:coreProperties>
</file>