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B65FF-3B7F-4FC6-80B9-6FB535801997}" v="70" dt="2019-10-03T10:40:25.4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26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 Alsdorf" userId="79d7e8fc-2acc-4b1f-a58b-6d448c18c6bc" providerId="ADAL" clId="{36BB65FF-3B7F-4FC6-80B9-6FB535801997}"/>
    <pc:docChg chg="undo custSel addSld delSld modSld">
      <pc:chgData name="Marcel Alsdorf" userId="79d7e8fc-2acc-4b1f-a58b-6d448c18c6bc" providerId="ADAL" clId="{36BB65FF-3B7F-4FC6-80B9-6FB535801997}" dt="2019-10-03T10:40:25.443" v="1263"/>
      <pc:docMkLst>
        <pc:docMk/>
      </pc:docMkLst>
      <pc:sldChg chg="addSp delSp modSp new">
        <pc:chgData name="Marcel Alsdorf" userId="79d7e8fc-2acc-4b1f-a58b-6d448c18c6bc" providerId="ADAL" clId="{36BB65FF-3B7F-4FC6-80B9-6FB535801997}" dt="2019-10-03T10:40:25.443" v="1263"/>
        <pc:sldMkLst>
          <pc:docMk/>
          <pc:sldMk cId="2426569157" sldId="256"/>
        </pc:sldMkLst>
        <pc:spChg chg="del">
          <ac:chgData name="Marcel Alsdorf" userId="79d7e8fc-2acc-4b1f-a58b-6d448c18c6bc" providerId="ADAL" clId="{36BB65FF-3B7F-4FC6-80B9-6FB535801997}" dt="2019-10-02T14:47:32.230" v="1" actId="478"/>
          <ac:spMkLst>
            <pc:docMk/>
            <pc:sldMk cId="2426569157" sldId="256"/>
            <ac:spMk id="2" creationId="{66DE1C1A-926A-4709-97C9-C9DF22E15336}"/>
          </ac:spMkLst>
        </pc:spChg>
        <pc:spChg chg="del">
          <ac:chgData name="Marcel Alsdorf" userId="79d7e8fc-2acc-4b1f-a58b-6d448c18c6bc" providerId="ADAL" clId="{36BB65FF-3B7F-4FC6-80B9-6FB535801997}" dt="2019-10-02T14:47:34.702" v="2" actId="478"/>
          <ac:spMkLst>
            <pc:docMk/>
            <pc:sldMk cId="2426569157" sldId="256"/>
            <ac:spMk id="3" creationId="{29F75996-08A7-408E-9932-750DA4594AC4}"/>
          </ac:spMkLst>
        </pc:spChg>
        <pc:spChg chg="add mod">
          <ac:chgData name="Marcel Alsdorf" userId="79d7e8fc-2acc-4b1f-a58b-6d448c18c6bc" providerId="ADAL" clId="{36BB65FF-3B7F-4FC6-80B9-6FB535801997}" dt="2019-10-03T10:14:10.213" v="1020" actId="20577"/>
          <ac:spMkLst>
            <pc:docMk/>
            <pc:sldMk cId="2426569157" sldId="256"/>
            <ac:spMk id="8" creationId="{DBEA72D9-5247-4178-9A82-58CE05F56EC7}"/>
          </ac:spMkLst>
        </pc:spChg>
        <pc:graphicFrameChg chg="add del mod modGraphic">
          <ac:chgData name="Marcel Alsdorf" userId="79d7e8fc-2acc-4b1f-a58b-6d448c18c6bc" providerId="ADAL" clId="{36BB65FF-3B7F-4FC6-80B9-6FB535801997}" dt="2019-10-02T14:55:36.185" v="56" actId="478"/>
          <ac:graphicFrameMkLst>
            <pc:docMk/>
            <pc:sldMk cId="2426569157" sldId="256"/>
            <ac:graphicFrameMk id="4" creationId="{65919AB0-E450-4DE9-87B0-E3CBEF21CB2A}"/>
          </ac:graphicFrameMkLst>
        </pc:graphicFrameChg>
        <pc:graphicFrameChg chg="add mod modGraphic">
          <ac:chgData name="Marcel Alsdorf" userId="79d7e8fc-2acc-4b1f-a58b-6d448c18c6bc" providerId="ADAL" clId="{36BB65FF-3B7F-4FC6-80B9-6FB535801997}" dt="2019-10-03T10:40:25.443" v="1263"/>
          <ac:graphicFrameMkLst>
            <pc:docMk/>
            <pc:sldMk cId="2426569157" sldId="256"/>
            <ac:graphicFrameMk id="6" creationId="{7A2096CE-9D34-41A3-8E9A-2D162E447376}"/>
          </ac:graphicFrameMkLst>
        </pc:graphicFrameChg>
        <pc:graphicFrameChg chg="add del">
          <ac:chgData name="Marcel Alsdorf" userId="79d7e8fc-2acc-4b1f-a58b-6d448c18c6bc" providerId="ADAL" clId="{36BB65FF-3B7F-4FC6-80B9-6FB535801997}" dt="2019-10-02T14:56:31.472" v="67"/>
          <ac:graphicFrameMkLst>
            <pc:docMk/>
            <pc:sldMk cId="2426569157" sldId="256"/>
            <ac:graphicFrameMk id="7" creationId="{0B36CE88-D6BB-4EAC-898F-15CF6E1AAA63}"/>
          </ac:graphicFrameMkLst>
        </pc:graphicFrameChg>
      </pc:sldChg>
      <pc:sldChg chg="modSp add del">
        <pc:chgData name="Marcel Alsdorf" userId="79d7e8fc-2acc-4b1f-a58b-6d448c18c6bc" providerId="ADAL" clId="{36BB65FF-3B7F-4FC6-80B9-6FB535801997}" dt="2019-10-02T14:58:31.903" v="75" actId="47"/>
        <pc:sldMkLst>
          <pc:docMk/>
          <pc:sldMk cId="1821296482" sldId="257"/>
        </pc:sldMkLst>
        <pc:graphicFrameChg chg="mod modGraphic">
          <ac:chgData name="Marcel Alsdorf" userId="79d7e8fc-2acc-4b1f-a58b-6d448c18c6bc" providerId="ADAL" clId="{36BB65FF-3B7F-4FC6-80B9-6FB535801997}" dt="2019-10-02T14:58:19.998" v="74" actId="2166"/>
          <ac:graphicFrameMkLst>
            <pc:docMk/>
            <pc:sldMk cId="1821296482" sldId="257"/>
            <ac:graphicFrameMk id="6" creationId="{7A2096CE-9D34-41A3-8E9A-2D162E44737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D6E6E-FE44-428A-9644-BA302220E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74118-E33E-4161-92A5-50960F8A5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87648-12EE-43D5-9CD0-0472D7092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B5FDD-4494-4DDB-8707-28A760597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2C3A-538A-4BE5-9906-36317519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559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FCFF0-DD4E-4356-B59D-88577A11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9AAB83-74D5-4D21-8435-849230B7A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96F9A-92C3-4BDA-9C98-D74BBFD2B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4F227-C4F9-4024-A87D-C88429D4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012AD-F78D-4117-9D52-301A73672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9035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756F1D-D358-4FA3-BD1C-D8BFC51D0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43100-BAD0-487B-AE78-823A983D6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0B6D5-B8A3-422E-BAC9-564C812C7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BE01E-6DA6-44C8-872F-A82CCDCEE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30A95-16FE-42CB-845D-B7B3C3C8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096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FBB8-B90B-40BE-AEA3-EB71BA00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94656-C896-4FEE-B235-8A6F63E0C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936CC-EB98-4121-A9F1-82DBDF608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F8A11-A861-4B63-AE55-F21AA22E9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B8210-723A-4E21-8538-264103C8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816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05EAF-A0B4-48B8-9C80-50643CB3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B3729-DE54-4836-9453-F6864AEB1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B9245-FE1C-4CA4-BD12-C74E0A31C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98B94-BBAA-4943-80A5-1EC80C29E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0E3A9-3FFC-457C-931D-279BDA0A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891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EFDFD-C56B-4F34-BE76-A78A4BCC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D4D92-56E6-4C1E-A882-46A9E3B21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60EB8-404E-4B4F-B1F1-5CDAB9E15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C3C65-38D0-4F9B-B37E-5B556753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04531-991F-4207-A420-32FB623F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6D24B7-9C73-4013-81AD-5FB8AAF7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9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AA3BA-6FA3-41AB-8EAC-2145B7967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040E3-6F2A-4FF0-A73D-0EE992654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F0B19E-C842-42CD-8665-F66427C02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1A84-9AB7-4956-9D82-28579FBA5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6AFAC2-976A-4597-8B75-2979EE991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09D4D-8B70-4787-BF4D-95FA492D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A33280-3A72-4759-8FE6-4EA9AEF7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8E7B50-C32C-4B6F-86B8-F632404E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019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10EF4-E0D8-48DC-9C6B-D0F85ABA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E4E362-5A8C-44EC-BAFB-66FE4C01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9371A-E8FE-4980-B0DD-229892733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EA395-97B9-49F8-9F5B-952651786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263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54E74A-589C-4C00-AB90-1495B53C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7EB5E6-60F1-470F-86F3-A147D45CC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08C66-9DD7-4CE8-BC2F-E848B63C6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19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B29B4-6EB2-493E-8AC0-FCB899FF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BB242-D126-47D9-8881-2A6698D51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3891D-D0CB-4598-B537-C750334FE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37B89-45A8-4065-A033-4FF6451F6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BFD21-1EFA-422C-B16A-1C4E74BB5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6D630-7A95-4AC1-B49A-0CDEB81CB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2579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8DB59-5090-46CF-814D-890DC7C7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A2CD5-8FFA-4C0D-94CD-C4B9F40E18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3C4F8-8BAA-4011-B4E4-1DD588A51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7DF85-E53D-43DB-9386-ECD37EE68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4932CC-247E-4E42-8082-779560D8E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5FCEF-444C-4BAA-BCD5-EB084F57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564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8A4334-FEE5-4484-8305-BEE9F3D57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F6580-68B0-4F3D-B2DD-C8C6C6CE0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4AA5E-FDF3-4718-8EFF-FEF69FE2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F4AA2-A8A6-44BF-9DC9-53BD3422EF54}" type="datetimeFigureOut">
              <a:rPr lang="en-IE" smtClean="0"/>
              <a:t>03/10/2019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CC0F4-B6A2-4303-ACE8-3A076D7E7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95FE1-4BCD-4067-8397-5CD73FF1C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DC784-898C-4913-8DCF-CF8800986EB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704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microsoft.com/en-us/azure/sql-database/sql-database-instance-pools" TargetMode="External"/><Relationship Id="rId13" Type="http://schemas.openxmlformats.org/officeDocument/2006/relationships/hyperlink" Target="https://docs.microsoft.com/en-us/azure/sql-database/sql-database-long-term-retention" TargetMode="External"/><Relationship Id="rId18" Type="http://schemas.openxmlformats.org/officeDocument/2006/relationships/hyperlink" Target="https://azure.microsoft.com/en-us/services/private-link/" TargetMode="External"/><Relationship Id="rId3" Type="http://schemas.openxmlformats.org/officeDocument/2006/relationships/hyperlink" Target="https://docs.microsoft.com/en-us/azure/sql-database/sql-database-service-tier-business-critical" TargetMode="External"/><Relationship Id="rId21" Type="http://schemas.openxmlformats.org/officeDocument/2006/relationships/hyperlink" Target="https://docs.microsoft.com/en-us/azure/sql-database/sql-database-features" TargetMode="External"/><Relationship Id="rId7" Type="http://schemas.openxmlformats.org/officeDocument/2006/relationships/hyperlink" Target="https://docs.microsoft.com/en-us/azure/sql-database/sql-database-managed-instance-index" TargetMode="External"/><Relationship Id="rId12" Type="http://schemas.openxmlformats.org/officeDocument/2006/relationships/hyperlink" Target="https://docs.microsoft.com/en-us/azure/sql-database/sql-database-automated-backups#storage-costs" TargetMode="External"/><Relationship Id="rId17" Type="http://schemas.openxmlformats.org/officeDocument/2006/relationships/hyperlink" Target="https://docs.microsoft.com/en-gb/azure/virtual-network/virtual-network-service-endpoints-overview" TargetMode="External"/><Relationship Id="rId2" Type="http://schemas.openxmlformats.org/officeDocument/2006/relationships/hyperlink" Target="https://docs.microsoft.com/en-us/azure/sql-database/sql-database-service-tier-general-purpose" TargetMode="External"/><Relationship Id="rId16" Type="http://schemas.openxmlformats.org/officeDocument/2006/relationships/hyperlink" Target="https://docs.microsoft.com/en-us/azure/sql-database/sql-database-auto-failover-group" TargetMode="External"/><Relationship Id="rId20" Type="http://schemas.openxmlformats.org/officeDocument/2006/relationships/hyperlink" Target="https://docs.microsoft.com/en-gb/azure/sql-database/sql-database-managed-instance-public-endpoint-securely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cs.microsoft.com/en-us/azure/sql-database/sql-database-elastic-pool" TargetMode="External"/><Relationship Id="rId11" Type="http://schemas.openxmlformats.org/officeDocument/2006/relationships/hyperlink" Target="https://docs.microsoft.com/en-us/azure/sql-database/sql-database-high-availability#premium-and-business-critical-service-tier-availability" TargetMode="External"/><Relationship Id="rId5" Type="http://schemas.openxmlformats.org/officeDocument/2006/relationships/hyperlink" Target="https://docs.microsoft.com/en-us/azure/sql-database/sql-database-single-index" TargetMode="External"/><Relationship Id="rId15" Type="http://schemas.openxmlformats.org/officeDocument/2006/relationships/hyperlink" Target="https://docs.microsoft.com/en-us/azure/sql-database/sql-database-active-geo-replication" TargetMode="External"/><Relationship Id="rId10" Type="http://schemas.openxmlformats.org/officeDocument/2006/relationships/hyperlink" Target="https://docs.microsoft.com/en-us/azure/sql-database/sql-database-high-availability#basic-standard-and-general-purpose-service-tier-availability" TargetMode="External"/><Relationship Id="rId19" Type="http://schemas.openxmlformats.org/officeDocument/2006/relationships/hyperlink" Target="https://docs.microsoft.com/en-gb/azure/sql-database/sql-database-managed-instance-connectivity-architecture" TargetMode="External"/><Relationship Id="rId4" Type="http://schemas.openxmlformats.org/officeDocument/2006/relationships/hyperlink" Target="https://docs.microsoft.com/en-us/azure/sql-database/sql-database-service-tier-hyperscale" TargetMode="External"/><Relationship Id="rId9" Type="http://schemas.openxmlformats.org/officeDocument/2006/relationships/hyperlink" Target="https://docs.microsoft.com/en-us/azure/sql-database/sql-database-in-memory" TargetMode="External"/><Relationship Id="rId14" Type="http://schemas.openxmlformats.org/officeDocument/2006/relationships/hyperlink" Target="https://docs.microsoft.com/en-gb/sql/relational-databases/backup-restore/copy-only-backups-sql-server?view=sql-server-2017" TargetMode="External"/><Relationship Id="rId22" Type="http://schemas.openxmlformats.org/officeDocument/2006/relationships/hyperlink" Target="https://docs.microsoft.com/en-us/azure/sql-database/sql-database-service-tiers-general-purpose-business-critic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2096CE-9D34-41A3-8E9A-2D162E447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498910"/>
              </p:ext>
            </p:extLst>
          </p:nvPr>
        </p:nvGraphicFramePr>
        <p:xfrm>
          <a:off x="498764" y="211298"/>
          <a:ext cx="11039303" cy="6207197"/>
        </p:xfrm>
        <a:graphic>
          <a:graphicData uri="http://schemas.openxmlformats.org/drawingml/2006/table">
            <a:tbl>
              <a:tblPr/>
              <a:tblGrid>
                <a:gridCol w="1577044">
                  <a:extLst>
                    <a:ext uri="{9D8B030D-6E8A-4147-A177-3AD203B41FA5}">
                      <a16:colId xmlns:a16="http://schemas.microsoft.com/office/drawing/2014/main" val="784886160"/>
                    </a:ext>
                  </a:extLst>
                </a:gridCol>
                <a:gridCol w="1613908">
                  <a:extLst>
                    <a:ext uri="{9D8B030D-6E8A-4147-A177-3AD203B41FA5}">
                      <a16:colId xmlns:a16="http://schemas.microsoft.com/office/drawing/2014/main" val="2771511070"/>
                    </a:ext>
                  </a:extLst>
                </a:gridCol>
                <a:gridCol w="1613908">
                  <a:extLst>
                    <a:ext uri="{9D8B030D-6E8A-4147-A177-3AD203B41FA5}">
                      <a16:colId xmlns:a16="http://schemas.microsoft.com/office/drawing/2014/main" val="4198495588"/>
                    </a:ext>
                  </a:extLst>
                </a:gridCol>
                <a:gridCol w="1613908">
                  <a:extLst>
                    <a:ext uri="{9D8B030D-6E8A-4147-A177-3AD203B41FA5}">
                      <a16:colId xmlns:a16="http://schemas.microsoft.com/office/drawing/2014/main" val="3616988431"/>
                    </a:ext>
                  </a:extLst>
                </a:gridCol>
                <a:gridCol w="1613908">
                  <a:extLst>
                    <a:ext uri="{9D8B030D-6E8A-4147-A177-3AD203B41FA5}">
                      <a16:colId xmlns:a16="http://schemas.microsoft.com/office/drawing/2014/main" val="1579151052"/>
                    </a:ext>
                  </a:extLst>
                </a:gridCol>
                <a:gridCol w="3006627">
                  <a:extLst>
                    <a:ext uri="{9D8B030D-6E8A-4147-A177-3AD203B41FA5}">
                      <a16:colId xmlns:a16="http://schemas.microsoft.com/office/drawing/2014/main" val="745531816"/>
                    </a:ext>
                  </a:extLst>
                </a:gridCol>
              </a:tblGrid>
              <a:tr h="4569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Service tier*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2"/>
                        </a:rPr>
                        <a:t>General purpose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3"/>
                        </a:rPr>
                        <a:t>Business critical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4"/>
                        </a:rPr>
                        <a:t>Hyperscale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59502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Best for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Most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budget-oriented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workloads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Critical business applications with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high IO requirements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VLDB OLTP and HTAP workloads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with highly scalable storage and read-scale requirements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49272"/>
                  </a:ext>
                </a:extLst>
              </a:tr>
              <a:tr h="5974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Deployment options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5"/>
                        </a:rPr>
                        <a:t>Single Database</a:t>
                      </a:r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or </a:t>
                      </a:r>
                    </a:p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6"/>
                        </a:rPr>
                        <a:t>Elastic Pool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7"/>
                        </a:rPr>
                        <a:t>Managed Instance</a:t>
                      </a:r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or </a:t>
                      </a:r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8"/>
                        </a:rPr>
                        <a:t>Instance Pool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5"/>
                        </a:rPr>
                        <a:t>Single Database</a:t>
                      </a:r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or </a:t>
                      </a:r>
                    </a:p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6"/>
                        </a:rPr>
                        <a:t>Elastic Pool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7"/>
                        </a:rPr>
                        <a:t>Managed Instance</a:t>
                      </a:r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or </a:t>
                      </a:r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8"/>
                        </a:rPr>
                        <a:t>Instance Pool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  <a:p>
                      <a:pPr algn="ctr" rtl="0" fontAlgn="ctr"/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  <a:hlinkClick r:id="rId5"/>
                        </a:rPr>
                        <a:t>Single Database</a:t>
                      </a:r>
                      <a:r>
                        <a:rPr lang="en-US" sz="1200" b="0" i="0" u="none" strike="noStrike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660644"/>
                  </a:ext>
                </a:extLst>
              </a:tr>
              <a:tr h="46643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Compute tiers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Gen4: 1 to 24 vCore</a:t>
                      </a:r>
                      <a:b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Gen5: 2 to 80 vCore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Gen4: 4 to 24 vCore</a:t>
                      </a:r>
                      <a:b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Gen5: 4 to 80 vCore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Gen4: 1 to 24 vCore</a:t>
                      </a:r>
                      <a:b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Gen5: 2 to 80 vCore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Gen4: 4 to 24 vCore</a:t>
                      </a:r>
                      <a:b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Gen5: 4 to 80 vCore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Gen4: 1 to 24 vCore</a:t>
                      </a:r>
                      <a:b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Gen5: 2 to 80 vCore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905213"/>
                  </a:ext>
                </a:extLst>
              </a:tr>
              <a:tr h="249737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Storage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Premium remote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Local SSD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Local SSD Cache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356545"/>
                  </a:ext>
                </a:extLst>
              </a:tr>
              <a:tr h="413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32GB – 8TB per instance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32GB – 8TB per instance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32GB – 4TB per instance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32GB – 8TB per instance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Scale from 5GB to 100TB of storage in 1GB increments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2644292"/>
                  </a:ext>
                </a:extLst>
              </a:tr>
              <a:tr h="23736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In-Memory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not supported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9"/>
                        </a:rPr>
                        <a:t>supported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not supported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969495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Read-write IO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~2ms for all data access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&lt;0.5ms for all data access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&lt;0.5ms for hot data access</a:t>
                      </a:r>
                      <a:b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~2ms otherwise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752236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IO Throughput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500 IOPS per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vCore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and 7000 IOPS max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depends on size of file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5000 IOPS per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vCore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and 200000 IOPS max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depends on size of file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multi-tiered architecture, depends on workload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415299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Availability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0"/>
                        </a:rPr>
                        <a:t>2 read replicas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3 </a:t>
                      </a:r>
                      <a:r>
                        <a:rPr lang="it-IT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replicas</a:t>
                      </a:r>
                      <a:r>
                        <a:rPr lang="it-IT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, 1 </a:t>
                      </a:r>
                      <a:r>
                        <a:rPr lang="it-IT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read</a:t>
                      </a:r>
                      <a:r>
                        <a:rPr lang="it-IT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-scale replica, zone-</a:t>
                      </a:r>
                      <a:r>
                        <a:rPr lang="it-IT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redundant</a:t>
                      </a:r>
                      <a:r>
                        <a:rPr lang="it-IT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1"/>
                        </a:rPr>
                        <a:t> HA</a:t>
                      </a:r>
                      <a:endParaRPr lang="it-IT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multiple replicas + up to 4 read replicas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5875476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Backups*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2"/>
                        </a:rPr>
                        <a:t>RA-GRS, PITR 7-35 days (7 days by default)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2"/>
                        </a:rPr>
                        <a:t>RA-GRS, PITR 7-35 days (7 days by default)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2"/>
                        </a:rPr>
                        <a:t>RA-GRS, PITR 7-35 days (7 days by default)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461807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Backup Retention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3"/>
                        </a:rPr>
                        <a:t>automatic up to 10 years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4"/>
                        </a:rPr>
                        <a:t>manual via SQL Agent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3"/>
                        </a:rPr>
                        <a:t>automatic up to 10 years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4"/>
                        </a:rPr>
                        <a:t>manual via SQL Agent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3"/>
                        </a:rPr>
                        <a:t>automatic up to 10 years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706137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Disaster Recovery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5"/>
                        </a:rPr>
                        <a:t>Geo-Replication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or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Failover Group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Failover Group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5"/>
                        </a:rPr>
                        <a:t>Geo-Replication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or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Failover Group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Failover Group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F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ailover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6"/>
                        </a:rPr>
                        <a:t> Group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371553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Connectivity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via Public IP,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7"/>
                        </a:rPr>
                        <a:t>VNet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7"/>
                        </a:rPr>
                        <a:t> Endpoint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or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8"/>
                        </a:rPr>
                        <a:t>Private Link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via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9"/>
                        </a:rPr>
                        <a:t>VNet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and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20"/>
                        </a:rPr>
                        <a:t>Public Endpoint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via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7"/>
                        </a:rPr>
                        <a:t>VNet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7"/>
                        </a:rPr>
                        <a:t> Endpoint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or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8"/>
                        </a:rPr>
                        <a:t>Private Link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via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9"/>
                        </a:rPr>
                        <a:t>VNet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and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20"/>
                        </a:rPr>
                        <a:t>Public Endpoint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via </a:t>
                      </a:r>
                      <a:r>
                        <a:rPr lang="en-US" sz="1100" b="0" i="0" u="none" strike="noStrik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7"/>
                        </a:rPr>
                        <a:t>VNet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7"/>
                        </a:rPr>
                        <a:t> Endpoint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</a:rPr>
                        <a:t> or </a:t>
                      </a:r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18"/>
                        </a:rPr>
                        <a:t>Private Link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796720"/>
                  </a:ext>
                </a:extLst>
              </a:tr>
              <a:tr h="4138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effectLst/>
                          <a:latin typeface="Segoe UI Semibold" panose="020B0702040204020203" pitchFamily="34" charset="0"/>
                        </a:rPr>
                        <a:t> Feature List</a:t>
                      </a:r>
                    </a:p>
                  </a:txBody>
                  <a:tcPr marL="46630" marR="0" marT="0" marB="0" anchor="ctr">
                    <a:lnL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anose="020B0502040204020203" pitchFamily="34" charset="0"/>
                          <a:hlinkClick r:id="rId21"/>
                        </a:rPr>
                        <a:t>Supported Feature Comparison</a:t>
                      </a: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18468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BEA72D9-5247-4178-9A82-58CE05F56EC7}"/>
              </a:ext>
            </a:extLst>
          </p:cNvPr>
          <p:cNvSpPr txBox="1"/>
          <p:nvPr/>
        </p:nvSpPr>
        <p:spPr>
          <a:xfrm>
            <a:off x="428914" y="6455264"/>
            <a:ext cx="302198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Segoe UI Semibold" panose="020B0702040204020203" pitchFamily="34" charset="0"/>
              </a:rPr>
              <a:t>*</a:t>
            </a:r>
            <a:r>
              <a:rPr lang="en-US" sz="900" dirty="0">
                <a:latin typeface="Segoe UI Semibold" panose="020B0702040204020203" pitchFamily="34" charset="0"/>
                <a:hlinkClick r:id="rId12"/>
              </a:rPr>
              <a:t>Storage Cost for Backup</a:t>
            </a:r>
            <a:r>
              <a:rPr lang="en-US" sz="900" dirty="0">
                <a:latin typeface="Segoe UI Semibold" panose="020B0702040204020203" pitchFamily="34" charset="0"/>
              </a:rPr>
              <a:t>  *</a:t>
            </a:r>
            <a:r>
              <a:rPr lang="en-US" sz="900" dirty="0">
                <a:latin typeface="Segoe UI Semibold" panose="020B0702040204020203" pitchFamily="34" charset="0"/>
                <a:hlinkClick r:id="rId22"/>
              </a:rPr>
              <a:t>Service Tier Characteristics</a:t>
            </a:r>
            <a:endParaRPr lang="en-IE" sz="1100" dirty="0"/>
          </a:p>
        </p:txBody>
      </p:sp>
    </p:spTree>
    <p:extLst>
      <p:ext uri="{BB962C8B-B14F-4D97-AF65-F5344CB8AC3E}">
        <p14:creationId xmlns:p14="http://schemas.microsoft.com/office/powerpoint/2010/main" val="242656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345</Words>
  <Application>Microsoft Office PowerPoint</Application>
  <PresentationFormat>Widescreen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Segoe UI Semibold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 Alsdorf</dc:creator>
  <cp:lastModifiedBy>Marcel Alsdorf</cp:lastModifiedBy>
  <cp:revision>1</cp:revision>
  <dcterms:created xsi:type="dcterms:W3CDTF">2019-10-02T14:47:22Z</dcterms:created>
  <dcterms:modified xsi:type="dcterms:W3CDTF">2019-10-03T10:40:34Z</dcterms:modified>
</cp:coreProperties>
</file>